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7"/>
  </p:notesMasterIdLst>
  <p:sldIdLst>
    <p:sldId id="273" r:id="rId6"/>
    <p:sldId id="309" r:id="rId7"/>
    <p:sldId id="308" r:id="rId8"/>
    <p:sldId id="316" r:id="rId9"/>
    <p:sldId id="300" r:id="rId10"/>
    <p:sldId id="311" r:id="rId11"/>
    <p:sldId id="312" r:id="rId12"/>
    <p:sldId id="276" r:id="rId13"/>
    <p:sldId id="289" r:id="rId14"/>
    <p:sldId id="294" r:id="rId15"/>
    <p:sldId id="310" r:id="rId16"/>
    <p:sldId id="314" r:id="rId17"/>
    <p:sldId id="290" r:id="rId18"/>
    <p:sldId id="317" r:id="rId19"/>
    <p:sldId id="306" r:id="rId20"/>
    <p:sldId id="318" r:id="rId21"/>
    <p:sldId id="278" r:id="rId22"/>
    <p:sldId id="284" r:id="rId23"/>
    <p:sldId id="285" r:id="rId24"/>
    <p:sldId id="286" r:id="rId25"/>
    <p:sldId id="307" r:id="rId26"/>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120" d="100"/>
          <a:sy n="120" d="100"/>
        </p:scale>
        <p:origin x="-1290" y="24"/>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02/07/2019</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1447800"/>
            <a:ext cx="9144000" cy="609600"/>
          </a:xfrm>
        </p:spPr>
        <p:txBody>
          <a:bodyPr>
            <a:normAutofit/>
          </a:bodyPr>
          <a:lstStyle/>
          <a:p>
            <a:r>
              <a:rPr lang="en-US" b="1" dirty="0" smtClean="0">
                <a:solidFill>
                  <a:schemeClr val="tx1"/>
                </a:solidFill>
              </a:rPr>
              <a:t>February 7, 2019</a:t>
            </a:r>
            <a:endParaRPr lang="en-US" b="1" i="1" dirty="0" smtClean="0">
              <a:solidFill>
                <a:schemeClr val="tx1"/>
              </a:solidFill>
            </a:endParaRPr>
          </a:p>
        </p:txBody>
      </p:sp>
      <p:sp>
        <p:nvSpPr>
          <p:cNvPr id="4" name="Title 3"/>
          <p:cNvSpPr>
            <a:spLocks noGrp="1"/>
          </p:cNvSpPr>
          <p:nvPr>
            <p:ph type="ctrTitle"/>
          </p:nvPr>
        </p:nvSpPr>
        <p:spPr>
          <a:xfrm>
            <a:off x="457200" y="990600"/>
            <a:ext cx="8229600" cy="685800"/>
          </a:xfrm>
        </p:spPr>
        <p:txBody>
          <a:bodyPr/>
          <a:lstStyle/>
          <a:p>
            <a:r>
              <a:rPr lang="en-US" sz="3600" dirty="0" smtClean="0">
                <a:solidFill>
                  <a:schemeClr val="tx1"/>
                </a:solidFill>
              </a:rPr>
              <a:t>Washoe County Board of Adjustment</a:t>
            </a:r>
            <a:endParaRPr lang="en-US" sz="3600" dirty="0">
              <a:solidFill>
                <a:schemeClr val="tx1"/>
              </a:solidFill>
            </a:endParaRPr>
          </a:p>
        </p:txBody>
      </p:sp>
      <p:sp>
        <p:nvSpPr>
          <p:cNvPr id="5" name="Title 2"/>
          <p:cNvSpPr txBox="1">
            <a:spLocks/>
          </p:cNvSpPr>
          <p:nvPr/>
        </p:nvSpPr>
        <p:spPr>
          <a:xfrm>
            <a:off x="1219200" y="76200"/>
            <a:ext cx="7848600" cy="792162"/>
          </a:xfrm>
          <a:prstGeom prst="rect">
            <a:avLst/>
          </a:prstGeom>
        </p:spPr>
        <p:txBody>
          <a:bodyPr/>
          <a:lstStyle>
            <a:lvl1pPr algn="ctr" defTabSz="914400" rtl="0" eaLnBrk="1" latinLnBrk="0" hangingPunct="1">
              <a:spcBef>
                <a:spcPct val="0"/>
              </a:spcBef>
              <a:buNone/>
              <a:defRPr sz="4400" b="1" kern="1200">
                <a:solidFill>
                  <a:schemeClr val="bg1"/>
                </a:solidFill>
                <a:latin typeface="+mj-lt"/>
                <a:ea typeface="+mj-ea"/>
                <a:cs typeface="+mj-cs"/>
              </a:defRPr>
            </a:lvl1pPr>
          </a:lstStyle>
          <a:p>
            <a:r>
              <a:rPr lang="en-US" sz="3600" dirty="0" smtClean="0"/>
              <a:t>WVIO-PLA18-0259 (Carol Drive)</a:t>
            </a:r>
            <a:endParaRPr lang="en-US" sz="3600" dirty="0"/>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426" b="13158"/>
          <a:stretch/>
        </p:blipFill>
        <p:spPr bwMode="auto">
          <a:xfrm>
            <a:off x="2209800" y="1981199"/>
            <a:ext cx="4495800" cy="392794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This is a request to hear </a:t>
            </a:r>
            <a:r>
              <a:rPr lang="en-US" dirty="0"/>
              <a:t>an appeal of an administrative hearing officer’s decision on a code enforcement action regarding the height of a fence in the front yard </a:t>
            </a:r>
            <a:r>
              <a:rPr lang="en-US" dirty="0" smtClean="0"/>
              <a:t>setback. </a:t>
            </a:r>
          </a:p>
          <a:p>
            <a:r>
              <a:rPr lang="en-US" dirty="0" smtClean="0"/>
              <a:t>The 31,039 sq. ft. property is locate at 5235 Carol Drive.</a:t>
            </a:r>
            <a:endParaRPr lang="en-US" dirty="0"/>
          </a:p>
        </p:txBody>
      </p:sp>
      <p:sp>
        <p:nvSpPr>
          <p:cNvPr id="3" name="Title 2"/>
          <p:cNvSpPr>
            <a:spLocks noGrp="1"/>
          </p:cNvSpPr>
          <p:nvPr>
            <p:ph type="title"/>
          </p:nvPr>
        </p:nvSpPr>
        <p:spPr/>
        <p:txBody>
          <a:bodyPr/>
          <a:lstStyle/>
          <a:p>
            <a:r>
              <a:rPr lang="en-US" dirty="0" smtClean="0"/>
              <a:t>Request</a:t>
            </a:r>
            <a:endParaRPr lang="en-US" dirty="0"/>
          </a:p>
        </p:txBody>
      </p:sp>
    </p:spTree>
    <p:extLst>
      <p:ext uri="{BB962C8B-B14F-4D97-AF65-F5344CB8AC3E}">
        <p14:creationId xmlns:p14="http://schemas.microsoft.com/office/powerpoint/2010/main" val="23390622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457200" y="1219200"/>
            <a:ext cx="8229600" cy="4038601"/>
          </a:xfrm>
        </p:spPr>
        <p:txBody>
          <a:bodyPr>
            <a:normAutofit/>
          </a:bodyPr>
          <a:lstStyle/>
          <a:p>
            <a:endParaRPr lang="en-US" dirty="0" smtClean="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6" name="Picture 5"/>
          <p:cNvPicPr/>
          <p:nvPr/>
        </p:nvPicPr>
        <p:blipFill>
          <a:blip r:embed="rId2"/>
          <a:stretch>
            <a:fillRect/>
          </a:stretch>
        </p:blipFill>
        <p:spPr>
          <a:xfrm>
            <a:off x="1371600" y="152400"/>
            <a:ext cx="6705600" cy="6324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Rectangular Callout 7"/>
          <p:cNvSpPr/>
          <p:nvPr/>
        </p:nvSpPr>
        <p:spPr>
          <a:xfrm>
            <a:off x="6400800" y="838200"/>
            <a:ext cx="1370937" cy="612648"/>
          </a:xfrm>
          <a:prstGeom prst="wedgeRectCallout">
            <a:avLst>
              <a:gd name="adj1" fmla="val -104352"/>
              <a:gd name="adj2" fmla="val 4562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Property Location</a:t>
            </a:r>
            <a:endParaRPr lang="en-US" dirty="0"/>
          </a:p>
        </p:txBody>
      </p:sp>
    </p:spTree>
    <p:extLst>
      <p:ext uri="{BB962C8B-B14F-4D97-AF65-F5344CB8AC3E}">
        <p14:creationId xmlns:p14="http://schemas.microsoft.com/office/powerpoint/2010/main" val="30858854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382000" cy="4572000"/>
          </a:xfrm>
        </p:spPr>
        <p:txBody>
          <a:bodyPr>
            <a:noAutofit/>
          </a:bodyPr>
          <a:lstStyle/>
          <a:p>
            <a:r>
              <a:rPr lang="en-US" sz="2700" dirty="0" smtClean="0"/>
              <a:t>Enforcement  </a:t>
            </a:r>
            <a:r>
              <a:rPr lang="en-US" sz="2700" dirty="0" smtClean="0"/>
              <a:t>regulations are per </a:t>
            </a:r>
            <a:r>
              <a:rPr lang="en-US" sz="2700" dirty="0"/>
              <a:t>WCC Chapter 125, </a:t>
            </a:r>
            <a:r>
              <a:rPr lang="en-US" sz="2700" i="1" dirty="0" smtClean="0"/>
              <a:t>Enforcement; Remedies; Penalties  </a:t>
            </a:r>
            <a:r>
              <a:rPr lang="en-US" sz="2700" dirty="0"/>
              <a:t>– enabled by 110.910.15(d</a:t>
            </a:r>
            <a:r>
              <a:rPr lang="en-US" sz="2700" dirty="0" smtClean="0"/>
              <a:t>).</a:t>
            </a:r>
            <a:endParaRPr lang="en-US" sz="2700" dirty="0"/>
          </a:p>
          <a:p>
            <a:r>
              <a:rPr lang="en-US" sz="2700" dirty="0"/>
              <a:t>Administrative enforcement procedures include a process for warnings and then escalating penalties if a violation is not </a:t>
            </a:r>
            <a:r>
              <a:rPr lang="en-US" sz="2700" dirty="0" smtClean="0"/>
              <a:t>corrected.</a:t>
            </a:r>
            <a:endParaRPr lang="en-US" sz="2700" dirty="0"/>
          </a:p>
          <a:p>
            <a:r>
              <a:rPr lang="en-US" sz="2700" dirty="0" smtClean="0"/>
              <a:t>Issuance of an administrative warning is the first step in the enforcement process – 30 days to correct violation (or agree to a compliance plan).</a:t>
            </a:r>
          </a:p>
          <a:p>
            <a:pPr marL="0" indent="0">
              <a:buNone/>
            </a:pPr>
            <a:endParaRPr lang="en-US" sz="2700" dirty="0" smtClean="0"/>
          </a:p>
        </p:txBody>
      </p:sp>
      <p:sp>
        <p:nvSpPr>
          <p:cNvPr id="3" name="Title 2"/>
          <p:cNvSpPr>
            <a:spLocks noGrp="1"/>
          </p:cNvSpPr>
          <p:nvPr>
            <p:ph type="title"/>
          </p:nvPr>
        </p:nvSpPr>
        <p:spPr>
          <a:xfrm>
            <a:off x="1219200" y="76200"/>
            <a:ext cx="7086600" cy="792162"/>
          </a:xfrm>
        </p:spPr>
        <p:txBody>
          <a:bodyPr/>
          <a:lstStyle/>
          <a:p>
            <a:r>
              <a:rPr lang="en-US" dirty="0" smtClean="0"/>
              <a:t>Enforcement Background</a:t>
            </a:r>
            <a:endParaRPr lang="en-US" dirty="0"/>
          </a:p>
        </p:txBody>
      </p:sp>
    </p:spTree>
    <p:extLst>
      <p:ext uri="{BB962C8B-B14F-4D97-AF65-F5344CB8AC3E}">
        <p14:creationId xmlns:p14="http://schemas.microsoft.com/office/powerpoint/2010/main" val="14556518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990600"/>
            <a:ext cx="8458200" cy="4800600"/>
          </a:xfrm>
        </p:spPr>
        <p:txBody>
          <a:bodyPr>
            <a:noAutofit/>
          </a:bodyPr>
          <a:lstStyle/>
          <a:p>
            <a:pPr hangingPunct="0"/>
            <a:r>
              <a:rPr lang="en-US" sz="2600" dirty="0" smtClean="0"/>
              <a:t>A </a:t>
            </a:r>
            <a:r>
              <a:rPr lang="en-US" sz="2600" dirty="0"/>
              <a:t>c</a:t>
            </a:r>
            <a:r>
              <a:rPr lang="en-US" sz="2600" dirty="0" smtClean="0"/>
              <a:t>omplaint was received on </a:t>
            </a:r>
            <a:r>
              <a:rPr lang="en-US" sz="2600" dirty="0"/>
              <a:t>May 25, 2018 </a:t>
            </a:r>
            <a:r>
              <a:rPr lang="en-US" sz="2600" dirty="0" smtClean="0"/>
              <a:t>alleging </a:t>
            </a:r>
            <a:r>
              <a:rPr lang="en-US" sz="2600" dirty="0"/>
              <a:t>the following was occurring at </a:t>
            </a:r>
            <a:r>
              <a:rPr lang="en-US" sz="2600" dirty="0" smtClean="0"/>
              <a:t>5235 Carol Drive:</a:t>
            </a:r>
            <a:endParaRPr lang="en-US" sz="2600" dirty="0"/>
          </a:p>
          <a:p>
            <a:pPr marL="914400" lvl="1" indent="-514350" hangingPunct="0">
              <a:buFont typeface="+mj-lt"/>
              <a:buAutoNum type="arabicPeriod"/>
            </a:pPr>
            <a:r>
              <a:rPr lang="en-US" sz="2600" b="1" dirty="0" smtClean="0"/>
              <a:t>Junk </a:t>
            </a:r>
            <a:r>
              <a:rPr lang="en-US" sz="2600" b="1" dirty="0"/>
              <a:t>vehicles were </a:t>
            </a:r>
            <a:r>
              <a:rPr lang="en-US" sz="2600" b="1" dirty="0" smtClean="0"/>
              <a:t>being </a:t>
            </a:r>
            <a:r>
              <a:rPr lang="en-US" sz="2600" b="1" dirty="0"/>
              <a:t>stored on the </a:t>
            </a:r>
            <a:r>
              <a:rPr lang="en-US" sz="2600" b="1" dirty="0" smtClean="0"/>
              <a:t>property</a:t>
            </a:r>
          </a:p>
          <a:p>
            <a:pPr marL="914400" lvl="1" indent="-514350" hangingPunct="0">
              <a:buFont typeface="+mj-lt"/>
              <a:buAutoNum type="arabicPeriod"/>
            </a:pPr>
            <a:r>
              <a:rPr lang="en-US" sz="2600" b="1" dirty="0" smtClean="0"/>
              <a:t>Someone was living in a RV</a:t>
            </a:r>
          </a:p>
          <a:p>
            <a:pPr marL="914400" lvl="1" indent="-514350" hangingPunct="0">
              <a:buFont typeface="+mj-lt"/>
              <a:buAutoNum type="arabicPeriod"/>
            </a:pPr>
            <a:r>
              <a:rPr lang="en-US" sz="2600" b="1" dirty="0" smtClean="0"/>
              <a:t>A structure in disrepair </a:t>
            </a:r>
          </a:p>
          <a:p>
            <a:r>
              <a:rPr lang="en-US" sz="2600" dirty="0" smtClean="0"/>
              <a:t>Upon investigation, the Code Enforcement Officer (CEO) </a:t>
            </a:r>
            <a:r>
              <a:rPr lang="en-US" sz="2600" dirty="0"/>
              <a:t>confirmed </a:t>
            </a:r>
            <a:r>
              <a:rPr lang="en-US" sz="2600" dirty="0" smtClean="0"/>
              <a:t>the junk vehicles, damaged structure and a RV.</a:t>
            </a:r>
            <a:endParaRPr lang="en-US" sz="2600" dirty="0"/>
          </a:p>
          <a:p>
            <a:r>
              <a:rPr lang="en-US" sz="2600" dirty="0" smtClean="0"/>
              <a:t>However there was a 6 foot fence surrounding the property, including along the street in the front yard </a:t>
            </a:r>
            <a:r>
              <a:rPr lang="en-US" sz="2600" dirty="0" smtClean="0"/>
              <a:t>setback</a:t>
            </a:r>
            <a:r>
              <a:rPr lang="en-US" sz="2600" dirty="0" smtClean="0"/>
              <a:t>- a fence in the front yard  setback cannot be more than 4 ½ feet high</a:t>
            </a:r>
            <a:endParaRPr lang="en-US" sz="2600" dirty="0" smtClean="0"/>
          </a:p>
          <a:p>
            <a:pPr marL="0" indent="0">
              <a:buNone/>
            </a:pPr>
            <a:endParaRPr lang="en-US" sz="2700" dirty="0" smtClean="0"/>
          </a:p>
        </p:txBody>
      </p:sp>
      <p:sp>
        <p:nvSpPr>
          <p:cNvPr id="3" name="Title 2"/>
          <p:cNvSpPr>
            <a:spLocks noGrp="1"/>
          </p:cNvSpPr>
          <p:nvPr>
            <p:ph type="title"/>
          </p:nvPr>
        </p:nvSpPr>
        <p:spPr>
          <a:xfrm>
            <a:off x="1219200" y="76200"/>
            <a:ext cx="7086600" cy="792162"/>
          </a:xfrm>
        </p:spPr>
        <p:txBody>
          <a:bodyPr/>
          <a:lstStyle/>
          <a:p>
            <a:r>
              <a:rPr lang="en-US" dirty="0" smtClean="0"/>
              <a:t>Background/Overview</a:t>
            </a:r>
            <a:endParaRPr lang="en-US" dirty="0"/>
          </a:p>
        </p:txBody>
      </p:sp>
    </p:spTree>
    <p:extLst>
      <p:ext uri="{BB962C8B-B14F-4D97-AF65-F5344CB8AC3E}">
        <p14:creationId xmlns:p14="http://schemas.microsoft.com/office/powerpoint/2010/main" val="14998047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10400" cy="838200"/>
          </a:xfrm>
        </p:spPr>
        <p:txBody>
          <a:bodyPr/>
          <a:lstStyle/>
          <a:p>
            <a:r>
              <a:rPr lang="en-US" dirty="0" smtClean="0"/>
              <a:t>Background</a:t>
            </a:r>
            <a:endParaRPr lang="en-US" dirty="0"/>
          </a:p>
        </p:txBody>
      </p:sp>
      <p:sp>
        <p:nvSpPr>
          <p:cNvPr id="4" name="Content Placeholder 3"/>
          <p:cNvSpPr>
            <a:spLocks noGrp="1"/>
          </p:cNvSpPr>
          <p:nvPr>
            <p:ph idx="1"/>
          </p:nvPr>
        </p:nvSpPr>
        <p:spPr>
          <a:xfrm>
            <a:off x="457200" y="1066800"/>
            <a:ext cx="8229600" cy="4800600"/>
          </a:xfrm>
        </p:spPr>
        <p:txBody>
          <a:bodyPr>
            <a:noAutofit/>
          </a:bodyPr>
          <a:lstStyle/>
          <a:p>
            <a:pPr hangingPunct="0"/>
            <a:endParaRPr lang="en-US" sz="2700" dirty="0"/>
          </a:p>
        </p:txBody>
      </p:sp>
      <p:pic>
        <p:nvPicPr>
          <p:cNvPr id="2050" name="Picture 2" descr="P:\Community Development Department\Boards and Commissions\Board of Adjustment\BOA Cases\2019 Cases\WVIO-PL18-0259-Appeal\Photos\IMG_0544.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48" t="-1737" r="-848" b="29743"/>
          <a:stretch/>
        </p:blipFill>
        <p:spPr bwMode="auto">
          <a:xfrm>
            <a:off x="-11264" y="864704"/>
            <a:ext cx="9268499" cy="50046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75470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10400" cy="838200"/>
          </a:xfrm>
        </p:spPr>
        <p:txBody>
          <a:bodyPr/>
          <a:lstStyle/>
          <a:p>
            <a:r>
              <a:rPr lang="en-US" dirty="0" smtClean="0"/>
              <a:t>Background</a:t>
            </a:r>
            <a:endParaRPr lang="en-US" dirty="0"/>
          </a:p>
        </p:txBody>
      </p:sp>
      <p:sp>
        <p:nvSpPr>
          <p:cNvPr id="4" name="Content Placeholder 3"/>
          <p:cNvSpPr>
            <a:spLocks noGrp="1"/>
          </p:cNvSpPr>
          <p:nvPr>
            <p:ph idx="1"/>
          </p:nvPr>
        </p:nvSpPr>
        <p:spPr>
          <a:xfrm>
            <a:off x="457200" y="1066800"/>
            <a:ext cx="8229600" cy="4648200"/>
          </a:xfrm>
        </p:spPr>
        <p:txBody>
          <a:bodyPr>
            <a:normAutofit/>
          </a:bodyPr>
          <a:lstStyle/>
          <a:p>
            <a:pPr marL="0" indent="0" hangingPunct="0">
              <a:buNone/>
            </a:pPr>
            <a:endParaRPr lang="en-US" sz="2700" dirty="0"/>
          </a:p>
        </p:txBody>
      </p:sp>
      <p:pic>
        <p:nvPicPr>
          <p:cNvPr id="3074" name="Picture 2" descr="P:\Community Development Department\Boards and Commissions\Board of Adjustment\BOA Cases\2019 Cases\WVIO-PL18-0259-Appeal\Photos\IMG_0545.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4145" b="24406"/>
          <a:stretch/>
        </p:blipFill>
        <p:spPr bwMode="auto">
          <a:xfrm>
            <a:off x="23191" y="970058"/>
            <a:ext cx="9144000" cy="4899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77658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990600"/>
            <a:ext cx="8534400" cy="4876800"/>
          </a:xfrm>
        </p:spPr>
        <p:txBody>
          <a:bodyPr>
            <a:noAutofit/>
          </a:bodyPr>
          <a:lstStyle/>
          <a:p>
            <a:r>
              <a:rPr lang="en-US" sz="2700" dirty="0" smtClean="0"/>
              <a:t>On June 8</a:t>
            </a:r>
            <a:r>
              <a:rPr lang="en-US" sz="2700" baseline="30000" dirty="0" smtClean="0"/>
              <a:t>th</a:t>
            </a:r>
            <a:r>
              <a:rPr lang="en-US" sz="2700" dirty="0" smtClean="0"/>
              <a:t> a violation (</a:t>
            </a:r>
            <a:r>
              <a:rPr lang="en-US" sz="2800" dirty="0" smtClean="0"/>
              <a:t>WVIO-PLA18-0259 ) was opened for the 6-foot fence in the front yard setback and the property owner had 30 days to remove or alter the fence. </a:t>
            </a:r>
          </a:p>
          <a:p>
            <a:r>
              <a:rPr lang="en-US" sz="2800" dirty="0" smtClean="0"/>
              <a:t>The property owner stated that the previous owner had obtained a variance in the 1980’s for the fence and that there had been code violation on the property and the Judge ordered the 6-foot fence to </a:t>
            </a:r>
            <a:r>
              <a:rPr lang="en-US" sz="2800" dirty="0" smtClean="0"/>
              <a:t>be installed to screen </a:t>
            </a:r>
            <a:r>
              <a:rPr lang="en-US" sz="2800" dirty="0" smtClean="0"/>
              <a:t>the property.</a:t>
            </a:r>
          </a:p>
          <a:p>
            <a:r>
              <a:rPr lang="en-US" sz="2800" dirty="0" smtClean="0"/>
              <a:t>It does appears that a fence has been on the property since at least 2000, by looking at the </a:t>
            </a:r>
            <a:r>
              <a:rPr lang="en-US" sz="2800" dirty="0" err="1" smtClean="0"/>
              <a:t>orthophotos</a:t>
            </a:r>
            <a:r>
              <a:rPr lang="en-US" sz="2800" dirty="0" smtClean="0"/>
              <a:t>. </a:t>
            </a:r>
          </a:p>
        </p:txBody>
      </p:sp>
      <p:sp>
        <p:nvSpPr>
          <p:cNvPr id="3" name="Title 2"/>
          <p:cNvSpPr>
            <a:spLocks noGrp="1"/>
          </p:cNvSpPr>
          <p:nvPr>
            <p:ph type="title"/>
          </p:nvPr>
        </p:nvSpPr>
        <p:spPr>
          <a:xfrm>
            <a:off x="1219200" y="76200"/>
            <a:ext cx="7086600" cy="792162"/>
          </a:xfrm>
        </p:spPr>
        <p:txBody>
          <a:bodyPr/>
          <a:lstStyle/>
          <a:p>
            <a:r>
              <a:rPr lang="en-US" dirty="0" smtClean="0"/>
              <a:t>Background/Overview</a:t>
            </a:r>
            <a:endParaRPr lang="en-US" dirty="0"/>
          </a:p>
        </p:txBody>
      </p:sp>
    </p:spTree>
    <p:extLst>
      <p:ext uri="{BB962C8B-B14F-4D97-AF65-F5344CB8AC3E}">
        <p14:creationId xmlns:p14="http://schemas.microsoft.com/office/powerpoint/2010/main" val="19496978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382000" cy="4724400"/>
          </a:xfrm>
        </p:spPr>
        <p:txBody>
          <a:bodyPr>
            <a:noAutofit/>
          </a:bodyPr>
          <a:lstStyle/>
          <a:p>
            <a:r>
              <a:rPr lang="en-US" sz="2700" b="1" dirty="0" smtClean="0"/>
              <a:t>The property owner made no changes to the fence and the CEO issued a penalty notice on July 18</a:t>
            </a:r>
            <a:r>
              <a:rPr lang="en-US" sz="2700" b="1" baseline="30000" dirty="0" smtClean="0"/>
              <a:t>th, </a:t>
            </a:r>
            <a:r>
              <a:rPr lang="en-US" sz="2700" b="1" dirty="0" smtClean="0"/>
              <a:t> which the property owner appealed.</a:t>
            </a:r>
          </a:p>
          <a:p>
            <a:pPr hangingPunct="0"/>
            <a:r>
              <a:rPr lang="en-US" sz="2700" b="1" dirty="0" smtClean="0"/>
              <a:t>On August 15, 2018 the </a:t>
            </a:r>
            <a:r>
              <a:rPr lang="en-US" sz="2800" dirty="0"/>
              <a:t>case was heard by Hearing Officer Elizabeth </a:t>
            </a:r>
            <a:r>
              <a:rPr lang="en-US" sz="2800" dirty="0" smtClean="0"/>
              <a:t>Byer and she </a:t>
            </a:r>
            <a:r>
              <a:rPr lang="en-US" sz="2800" dirty="0"/>
              <a:t>required the following:</a:t>
            </a:r>
          </a:p>
          <a:p>
            <a:pPr marL="914400" lvl="1" indent="-514350" hangingPunct="0">
              <a:buFont typeface="+mj-lt"/>
              <a:buAutoNum type="arabicPeriod"/>
            </a:pPr>
            <a:r>
              <a:rPr lang="en-US" sz="2400" b="1" dirty="0"/>
              <a:t>To allow the property owner 60 days to locate the records from Sparks Justice Court, concerning the requirement of the 6-foot fence; and</a:t>
            </a:r>
          </a:p>
          <a:p>
            <a:pPr marL="914400" lvl="1" indent="-514350" hangingPunct="0">
              <a:buFont typeface="+mj-lt"/>
              <a:buAutoNum type="arabicPeriod"/>
            </a:pPr>
            <a:r>
              <a:rPr lang="en-US" sz="2400" b="1" dirty="0"/>
              <a:t>To go back to the complaint to find if there was still any issue on the property.</a:t>
            </a:r>
          </a:p>
          <a:p>
            <a:endParaRPr lang="en-US" sz="2700" b="1" dirty="0" smtClean="0"/>
          </a:p>
        </p:txBody>
      </p:sp>
      <p:sp>
        <p:nvSpPr>
          <p:cNvPr id="3" name="Title 2"/>
          <p:cNvSpPr>
            <a:spLocks noGrp="1"/>
          </p:cNvSpPr>
          <p:nvPr>
            <p:ph type="title"/>
          </p:nvPr>
        </p:nvSpPr>
        <p:spPr>
          <a:xfrm>
            <a:off x="1219200" y="76200"/>
            <a:ext cx="7086600" cy="792162"/>
          </a:xfrm>
        </p:spPr>
        <p:txBody>
          <a:bodyPr/>
          <a:lstStyle/>
          <a:p>
            <a:r>
              <a:rPr lang="en-US" dirty="0" smtClean="0"/>
              <a:t>Background/Overview</a:t>
            </a:r>
            <a:endParaRPr lang="en-US" dirty="0"/>
          </a:p>
        </p:txBody>
      </p:sp>
    </p:spTree>
    <p:extLst>
      <p:ext uri="{BB962C8B-B14F-4D97-AF65-F5344CB8AC3E}">
        <p14:creationId xmlns:p14="http://schemas.microsoft.com/office/powerpoint/2010/main" val="9322811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143000"/>
            <a:ext cx="8534400" cy="4800600"/>
          </a:xfrm>
        </p:spPr>
        <p:txBody>
          <a:bodyPr>
            <a:noAutofit/>
          </a:bodyPr>
          <a:lstStyle/>
          <a:p>
            <a:r>
              <a:rPr lang="en-US" sz="2700" dirty="0" smtClean="0"/>
              <a:t>The owner was not able to locate the document concerning the fence, however they had cleaned up the property.</a:t>
            </a:r>
          </a:p>
          <a:p>
            <a:r>
              <a:rPr lang="en-US" sz="2700" dirty="0" smtClean="0"/>
              <a:t>The Hearing Officer requested a legal opinion from Washoe </a:t>
            </a:r>
            <a:r>
              <a:rPr lang="en-US" sz="2700" dirty="0"/>
              <a:t>County to confirm that CEOs had the authority to cite a property for a violation that was not part of the original </a:t>
            </a:r>
            <a:r>
              <a:rPr lang="en-US" sz="2700" dirty="0" smtClean="0"/>
              <a:t>complaint.</a:t>
            </a:r>
          </a:p>
          <a:p>
            <a:r>
              <a:rPr lang="en-US" sz="2700" dirty="0" smtClean="0"/>
              <a:t>That opinion was provided, </a:t>
            </a:r>
            <a:r>
              <a:rPr lang="en-US" sz="2700" dirty="0"/>
              <a:t>stating </a:t>
            </a:r>
            <a:r>
              <a:rPr lang="en-US" sz="2700" dirty="0" smtClean="0"/>
              <a:t>when </a:t>
            </a:r>
            <a:r>
              <a:rPr lang="en-US" sz="2700" dirty="0"/>
              <a:t>a CEO visits a property after a complaint is reported and other violations are found, those violations can be </a:t>
            </a:r>
            <a:r>
              <a:rPr lang="en-US" sz="2700" dirty="0" smtClean="0"/>
              <a:t>cited.</a:t>
            </a:r>
            <a:endParaRPr lang="en-US" sz="2700" dirty="0" smtClean="0"/>
          </a:p>
        </p:txBody>
      </p:sp>
      <p:sp>
        <p:nvSpPr>
          <p:cNvPr id="3" name="Title 2"/>
          <p:cNvSpPr>
            <a:spLocks noGrp="1"/>
          </p:cNvSpPr>
          <p:nvPr>
            <p:ph type="title"/>
          </p:nvPr>
        </p:nvSpPr>
        <p:spPr>
          <a:xfrm>
            <a:off x="1219200" y="76200"/>
            <a:ext cx="7086600" cy="792162"/>
          </a:xfrm>
        </p:spPr>
        <p:txBody>
          <a:bodyPr/>
          <a:lstStyle/>
          <a:p>
            <a:r>
              <a:rPr lang="en-US" dirty="0" smtClean="0"/>
              <a:t>Background/Overview</a:t>
            </a:r>
            <a:endParaRPr lang="en-US" dirty="0"/>
          </a:p>
        </p:txBody>
      </p:sp>
    </p:spTree>
    <p:extLst>
      <p:ext uri="{BB962C8B-B14F-4D97-AF65-F5344CB8AC3E}">
        <p14:creationId xmlns:p14="http://schemas.microsoft.com/office/powerpoint/2010/main" val="12811549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dirty="0"/>
              <a:t>On November 5, </a:t>
            </a:r>
            <a:r>
              <a:rPr lang="en-US" dirty="0" smtClean="0"/>
              <a:t>2018 the </a:t>
            </a:r>
            <a:r>
              <a:rPr lang="en-US" dirty="0"/>
              <a:t>Hearing Officer issued an Administrative Order to dismiss the </a:t>
            </a:r>
            <a:r>
              <a:rPr lang="en-US" dirty="0" smtClean="0"/>
              <a:t>violation.</a:t>
            </a:r>
          </a:p>
          <a:p>
            <a:r>
              <a:rPr lang="en-US" dirty="0" smtClean="0"/>
              <a:t>The Hearing Officer stated that the debris had been removed and that the fence violation </a:t>
            </a:r>
            <a:r>
              <a:rPr lang="en-US" dirty="0"/>
              <a:t>was “merely Washoe County Code Enforcement’s bootstrap method to have the property owner clean-up the property.” </a:t>
            </a:r>
          </a:p>
        </p:txBody>
      </p:sp>
      <p:sp>
        <p:nvSpPr>
          <p:cNvPr id="3" name="Title 2"/>
          <p:cNvSpPr>
            <a:spLocks noGrp="1"/>
          </p:cNvSpPr>
          <p:nvPr>
            <p:ph type="title"/>
          </p:nvPr>
        </p:nvSpPr>
        <p:spPr/>
        <p:txBody>
          <a:bodyPr/>
          <a:lstStyle/>
          <a:p>
            <a:r>
              <a:rPr lang="en-US" dirty="0" smtClean="0"/>
              <a:t>Background/Overview</a:t>
            </a:r>
            <a:endParaRPr lang="en-US" dirty="0"/>
          </a:p>
        </p:txBody>
      </p:sp>
    </p:spTree>
    <p:extLst>
      <p:ext uri="{BB962C8B-B14F-4D97-AF65-F5344CB8AC3E}">
        <p14:creationId xmlns:p14="http://schemas.microsoft.com/office/powerpoint/2010/main" val="31507064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Background/Overview</a:t>
            </a:r>
            <a:endParaRPr lang="en-US"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600200"/>
            <a:ext cx="9144000" cy="2759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641697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10400" cy="838200"/>
          </a:xfrm>
        </p:spPr>
        <p:txBody>
          <a:bodyPr/>
          <a:lstStyle/>
          <a:p>
            <a:r>
              <a:rPr lang="en-US" dirty="0" smtClean="0"/>
              <a:t>Analysis</a:t>
            </a:r>
            <a:endParaRPr lang="en-US" dirty="0"/>
          </a:p>
        </p:txBody>
      </p:sp>
      <p:sp>
        <p:nvSpPr>
          <p:cNvPr id="4" name="Content Placeholder 3"/>
          <p:cNvSpPr>
            <a:spLocks noGrp="1"/>
          </p:cNvSpPr>
          <p:nvPr>
            <p:ph idx="1"/>
          </p:nvPr>
        </p:nvSpPr>
        <p:spPr>
          <a:xfrm>
            <a:off x="457200" y="1066800"/>
            <a:ext cx="8229600" cy="4648200"/>
          </a:xfrm>
        </p:spPr>
        <p:txBody>
          <a:bodyPr>
            <a:normAutofit/>
          </a:bodyPr>
          <a:lstStyle/>
          <a:p>
            <a:pPr hangingPunct="0"/>
            <a:r>
              <a:rPr lang="en-US" sz="2800" dirty="0" smtClean="0"/>
              <a:t>WCC </a:t>
            </a:r>
            <a:r>
              <a:rPr lang="en-US" sz="2800" dirty="0"/>
              <a:t>Section 110</a:t>
            </a:r>
            <a:r>
              <a:rPr lang="en-US" sz="2800" dirty="0" smtClean="0"/>
              <a:t>.</a:t>
            </a:r>
            <a:r>
              <a:rPr lang="en-US" sz="2800" dirty="0"/>
              <a:t> 406.50(a), </a:t>
            </a:r>
            <a:r>
              <a:rPr lang="en-US" sz="2800" dirty="0" smtClean="0"/>
              <a:t>states that a fence, wall or perimeter planting is limited to 4.5 feet high in front yard setback for residential use types</a:t>
            </a:r>
            <a:endParaRPr lang="en-US" sz="2800" dirty="0"/>
          </a:p>
          <a:p>
            <a:r>
              <a:rPr lang="en-US" sz="2700" dirty="0" smtClean="0"/>
              <a:t>The property is zoned Medium Density Suburban (MDS) </a:t>
            </a:r>
          </a:p>
          <a:p>
            <a:r>
              <a:rPr lang="en-US" sz="2700" dirty="0" smtClean="0"/>
              <a:t>The Washoe County Development Code is the  mechanism to maintain neighborhood character in residential areas including standards for fencing, setbacks, height, and landscaping</a:t>
            </a:r>
          </a:p>
        </p:txBody>
      </p:sp>
    </p:spTree>
    <p:extLst>
      <p:ext uri="{BB962C8B-B14F-4D97-AF65-F5344CB8AC3E}">
        <p14:creationId xmlns:p14="http://schemas.microsoft.com/office/powerpoint/2010/main" val="12210526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200" y="914400"/>
            <a:ext cx="8915400" cy="5029200"/>
          </a:xfrm>
        </p:spPr>
        <p:txBody>
          <a:bodyPr/>
          <a:lstStyle/>
          <a:p>
            <a:r>
              <a:rPr lang="en-US" dirty="0" smtClean="0"/>
              <a:t>The fence height requirement has been the same since 1982</a:t>
            </a:r>
          </a:p>
          <a:p>
            <a:endParaRPr lang="en-US" dirty="0"/>
          </a:p>
        </p:txBody>
      </p:sp>
      <p:sp>
        <p:nvSpPr>
          <p:cNvPr id="3" name="Title 2"/>
          <p:cNvSpPr>
            <a:spLocks noGrp="1"/>
          </p:cNvSpPr>
          <p:nvPr>
            <p:ph type="title"/>
          </p:nvPr>
        </p:nvSpPr>
        <p:spPr/>
        <p:txBody>
          <a:bodyPr/>
          <a:lstStyle/>
          <a:p>
            <a:r>
              <a:rPr lang="en-US" dirty="0" smtClean="0"/>
              <a:t>Analysis</a:t>
            </a:r>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399" y="1905000"/>
            <a:ext cx="8229600" cy="1590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3831" y="3495651"/>
            <a:ext cx="7388737" cy="2887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515885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010400" cy="838200"/>
          </a:xfrm>
        </p:spPr>
        <p:txBody>
          <a:bodyPr/>
          <a:lstStyle/>
          <a:p>
            <a:r>
              <a:rPr lang="en-US" dirty="0" smtClean="0"/>
              <a:t>Analysis</a:t>
            </a:r>
            <a:endParaRPr lang="en-US" dirty="0"/>
          </a:p>
        </p:txBody>
      </p:sp>
      <p:sp>
        <p:nvSpPr>
          <p:cNvPr id="2" name="Content Placeholder 1"/>
          <p:cNvSpPr>
            <a:spLocks noGrp="1"/>
          </p:cNvSpPr>
          <p:nvPr>
            <p:ph idx="1"/>
          </p:nvPr>
        </p:nvSpPr>
        <p:spPr/>
        <p:txBody>
          <a:bodyPr/>
          <a:lstStyle/>
          <a:p>
            <a:endParaRPr lang="en-US" dirty="0"/>
          </a:p>
        </p:txBody>
      </p:sp>
      <p:pic>
        <p:nvPicPr>
          <p:cNvPr id="4099" name="Picture 3" descr="P:\Community Development Department\Boards and Commissions\Board of Adjustment\BOA Cases\2019 Cases\WVIO-PL18-0259-Appeal\Photos\IMG_0592.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2869" b="18840"/>
          <a:stretch/>
        </p:blipFill>
        <p:spPr bwMode="auto">
          <a:xfrm>
            <a:off x="-76200" y="1066800"/>
            <a:ext cx="9144000" cy="4683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22216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a:p>
        </p:txBody>
      </p:sp>
      <p:sp>
        <p:nvSpPr>
          <p:cNvPr id="3" name="Title 2"/>
          <p:cNvSpPr>
            <a:spLocks noGrp="1"/>
          </p:cNvSpPr>
          <p:nvPr>
            <p:ph type="title"/>
          </p:nvPr>
        </p:nvSpPr>
        <p:spPr/>
        <p:txBody>
          <a:bodyPr/>
          <a:lstStyle/>
          <a:p>
            <a:r>
              <a:rPr lang="en-US" dirty="0" smtClean="0"/>
              <a:t>Analysis</a:t>
            </a:r>
            <a:endParaRPr lang="en-US" dirty="0"/>
          </a:p>
        </p:txBody>
      </p:sp>
      <p:pic>
        <p:nvPicPr>
          <p:cNvPr id="6146" name="Picture 2" descr="P:\Community Development Department\Boards and Commissions\Board of Adjustment\BOA Cases\2019 Cases\WVIO-PL18-0259-Appeal\Photos\IMG_0591.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4726" b="14550"/>
          <a:stretch/>
        </p:blipFill>
        <p:spPr bwMode="auto">
          <a:xfrm>
            <a:off x="31805" y="1009816"/>
            <a:ext cx="9144000" cy="48502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81996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Public Notice and CAB</a:t>
            </a:r>
            <a:endParaRPr lang="en-US" dirty="0"/>
          </a:p>
        </p:txBody>
      </p:sp>
      <p:sp>
        <p:nvSpPr>
          <p:cNvPr id="4" name="Content Placeholder 3"/>
          <p:cNvSpPr>
            <a:spLocks noGrp="1"/>
          </p:cNvSpPr>
          <p:nvPr>
            <p:ph idx="1"/>
          </p:nvPr>
        </p:nvSpPr>
        <p:spPr/>
        <p:txBody>
          <a:bodyPr>
            <a:normAutofit/>
          </a:bodyPr>
          <a:lstStyle/>
          <a:p>
            <a:r>
              <a:rPr lang="en-US" sz="2700" dirty="0" smtClean="0"/>
              <a:t>Public notice is not required as part of an administrative enforcement action.</a:t>
            </a:r>
          </a:p>
          <a:p>
            <a:r>
              <a:rPr lang="en-US" sz="2700" dirty="0" smtClean="0"/>
              <a:t>Only noticing requirement is to notice the violator/ appellant, and provide due process.</a:t>
            </a:r>
          </a:p>
          <a:p>
            <a:r>
              <a:rPr lang="en-US" sz="2700" dirty="0" smtClean="0"/>
              <a:t>The appellant has been provided notice and due process as required by Chapter 125.</a:t>
            </a:r>
            <a:endParaRPr lang="en-US" sz="2700" dirty="0"/>
          </a:p>
          <a:p>
            <a:r>
              <a:rPr lang="en-US" sz="2700" dirty="0" smtClean="0"/>
              <a:t>CAB </a:t>
            </a:r>
            <a:r>
              <a:rPr lang="en-US" sz="2700" dirty="0"/>
              <a:t>review and/or input is not part of an administrative enforcement </a:t>
            </a:r>
            <a:r>
              <a:rPr lang="en-US" sz="2700" dirty="0" smtClean="0"/>
              <a:t>action.</a:t>
            </a:r>
            <a:endParaRPr lang="en-US" sz="2700" dirty="0"/>
          </a:p>
          <a:p>
            <a:endParaRPr lang="en-US" sz="2700" dirty="0"/>
          </a:p>
        </p:txBody>
      </p:sp>
    </p:spTree>
    <p:extLst>
      <p:ext uri="{BB962C8B-B14F-4D97-AF65-F5344CB8AC3E}">
        <p14:creationId xmlns:p14="http://schemas.microsoft.com/office/powerpoint/2010/main" val="34067202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Reviewing Agencies</a:t>
            </a:r>
            <a:endParaRPr lang="en-US" dirty="0"/>
          </a:p>
        </p:txBody>
      </p:sp>
      <p:sp>
        <p:nvSpPr>
          <p:cNvPr id="4" name="Content Placeholder 3"/>
          <p:cNvSpPr>
            <a:spLocks noGrp="1"/>
          </p:cNvSpPr>
          <p:nvPr>
            <p:ph idx="1"/>
          </p:nvPr>
        </p:nvSpPr>
        <p:spPr>
          <a:xfrm>
            <a:off x="457200" y="1219200"/>
            <a:ext cx="8458200" cy="4572000"/>
          </a:xfrm>
        </p:spPr>
        <p:txBody>
          <a:bodyPr>
            <a:normAutofit/>
          </a:bodyPr>
          <a:lstStyle/>
          <a:p>
            <a:r>
              <a:rPr lang="en-US" sz="2700" dirty="0" smtClean="0"/>
              <a:t>No other agencies have been involved in this administrative enforcement action.</a:t>
            </a:r>
            <a:endParaRPr lang="en-US" sz="2700" dirty="0"/>
          </a:p>
        </p:txBody>
      </p:sp>
    </p:spTree>
    <p:extLst>
      <p:ext uri="{BB962C8B-B14F-4D97-AF65-F5344CB8AC3E}">
        <p14:creationId xmlns:p14="http://schemas.microsoft.com/office/powerpoint/2010/main" val="208388632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162800" cy="838200"/>
          </a:xfrm>
        </p:spPr>
        <p:txBody>
          <a:bodyPr/>
          <a:lstStyle/>
          <a:p>
            <a:r>
              <a:rPr lang="en-US" sz="4000" dirty="0" smtClean="0"/>
              <a:t>Findings</a:t>
            </a:r>
            <a:endParaRPr lang="en-US" sz="4000" dirty="0"/>
          </a:p>
        </p:txBody>
      </p:sp>
      <p:sp>
        <p:nvSpPr>
          <p:cNvPr id="4" name="Content Placeholder 3"/>
          <p:cNvSpPr>
            <a:spLocks noGrp="1"/>
          </p:cNvSpPr>
          <p:nvPr>
            <p:ph idx="1"/>
          </p:nvPr>
        </p:nvSpPr>
        <p:spPr>
          <a:xfrm>
            <a:off x="381000" y="990600"/>
            <a:ext cx="8382000" cy="4876800"/>
          </a:xfrm>
        </p:spPr>
        <p:txBody>
          <a:bodyPr>
            <a:noAutofit/>
          </a:bodyPr>
          <a:lstStyle/>
          <a:p>
            <a:pPr hangingPunct="0"/>
            <a:r>
              <a:rPr lang="en-US" sz="2700" dirty="0" smtClean="0"/>
              <a:t>The BOA is not required to make specific findings in reaching a decision on this </a:t>
            </a:r>
            <a:r>
              <a:rPr lang="en-US" sz="2700" dirty="0" smtClean="0"/>
              <a:t>appeal, public </a:t>
            </a:r>
            <a:r>
              <a:rPr lang="en-US" sz="2700" dirty="0" smtClean="0"/>
              <a:t>record is sufficient</a:t>
            </a:r>
          </a:p>
          <a:p>
            <a:pPr hangingPunct="0"/>
            <a:r>
              <a:rPr lang="en-US" sz="2700" dirty="0" smtClean="0"/>
              <a:t>A written order of the BOA’s </a:t>
            </a:r>
            <a:r>
              <a:rPr lang="en-US" sz="2700" dirty="0"/>
              <a:t>decision </a:t>
            </a:r>
            <a:r>
              <a:rPr lang="en-US" sz="2700" dirty="0" smtClean="0"/>
              <a:t>will </a:t>
            </a:r>
            <a:r>
              <a:rPr lang="en-US" sz="2700" dirty="0"/>
              <a:t>be prepared, executed by the </a:t>
            </a:r>
            <a:r>
              <a:rPr lang="en-US" sz="2700" dirty="0" smtClean="0"/>
              <a:t>BOA Chair</a:t>
            </a:r>
            <a:r>
              <a:rPr lang="en-US" sz="2700" dirty="0"/>
              <a:t>, and filed with the Secretary of the </a:t>
            </a:r>
            <a:r>
              <a:rPr lang="en-US" sz="2700" dirty="0" smtClean="0"/>
              <a:t>BOA</a:t>
            </a:r>
          </a:p>
          <a:p>
            <a:pPr hangingPunct="0"/>
            <a:r>
              <a:rPr lang="en-US" sz="2700" dirty="0"/>
              <a:t>A</a:t>
            </a:r>
            <a:r>
              <a:rPr lang="en-US" sz="2700" dirty="0" smtClean="0"/>
              <a:t> </a:t>
            </a:r>
            <a:r>
              <a:rPr lang="en-US" sz="2700" dirty="0"/>
              <a:t>copy of the order </a:t>
            </a:r>
            <a:r>
              <a:rPr lang="en-US" sz="2700" dirty="0" smtClean="0"/>
              <a:t>is </a:t>
            </a:r>
            <a:r>
              <a:rPr lang="en-US" sz="2700" dirty="0"/>
              <a:t>served on the </a:t>
            </a:r>
            <a:r>
              <a:rPr lang="en-US" sz="2700" dirty="0" smtClean="0"/>
              <a:t>appellant</a:t>
            </a:r>
          </a:p>
        </p:txBody>
      </p:sp>
    </p:spTree>
    <p:extLst>
      <p:ext uri="{BB962C8B-B14F-4D97-AF65-F5344CB8AC3E}">
        <p14:creationId xmlns:p14="http://schemas.microsoft.com/office/powerpoint/2010/main" val="379900155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76200"/>
            <a:ext cx="9144000" cy="792162"/>
          </a:xfrm>
        </p:spPr>
        <p:txBody>
          <a:bodyPr/>
          <a:lstStyle/>
          <a:p>
            <a:r>
              <a:rPr lang="en-US" dirty="0" smtClean="0"/>
              <a:t>Possible Motion</a:t>
            </a:r>
            <a:endParaRPr lang="en-US" dirty="0"/>
          </a:p>
        </p:txBody>
      </p:sp>
      <p:sp>
        <p:nvSpPr>
          <p:cNvPr id="4" name="Content Placeholder 3"/>
          <p:cNvSpPr>
            <a:spLocks noGrp="1"/>
          </p:cNvSpPr>
          <p:nvPr>
            <p:ph idx="1"/>
          </p:nvPr>
        </p:nvSpPr>
        <p:spPr>
          <a:xfrm>
            <a:off x="533400" y="1143000"/>
            <a:ext cx="8229600" cy="4572000"/>
          </a:xfrm>
        </p:spPr>
        <p:txBody>
          <a:bodyPr>
            <a:normAutofit fontScale="92500" lnSpcReduction="20000"/>
          </a:bodyPr>
          <a:lstStyle/>
          <a:p>
            <a:pPr marL="0" indent="0">
              <a:lnSpc>
                <a:spcPct val="120000"/>
              </a:lnSpc>
              <a:buNone/>
            </a:pPr>
            <a:r>
              <a:rPr lang="en-US" sz="2800" dirty="0"/>
              <a:t>I move that, after giving reasoned consideration to the information contained in the staff report and information received during the public hearing, the Washoe County Board of Adjustment approve this appeal and reverse the decision of the Administrative Hearing Officer, that the appellant had not violated WCC Section 110.406.50(a), Fences, Walls or Perimeter Planting, Residential Use Types; and, authorize the Chair of the Board of Adjustment to prepare a written order of the decision and file it with the Secretary of the Board of Adjustment, a copy of which shall be served to the appellant.</a:t>
            </a:r>
            <a:endParaRPr lang="en-US" sz="2700" dirty="0"/>
          </a:p>
        </p:txBody>
      </p:sp>
    </p:spTree>
    <p:extLst>
      <p:ext uri="{BB962C8B-B14F-4D97-AF65-F5344CB8AC3E}">
        <p14:creationId xmlns:p14="http://schemas.microsoft.com/office/powerpoint/2010/main" val="38556948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76200"/>
            <a:ext cx="9144000" cy="792162"/>
          </a:xfrm>
        </p:spPr>
        <p:txBody>
          <a:bodyPr/>
          <a:lstStyle/>
          <a:p>
            <a:r>
              <a:rPr lang="en-US" dirty="0" smtClean="0"/>
              <a:t>Appeal Process</a:t>
            </a:r>
            <a:endParaRPr lang="en-US" dirty="0"/>
          </a:p>
        </p:txBody>
      </p:sp>
      <p:sp>
        <p:nvSpPr>
          <p:cNvPr id="4" name="Content Placeholder 3"/>
          <p:cNvSpPr>
            <a:spLocks noGrp="1"/>
          </p:cNvSpPr>
          <p:nvPr>
            <p:ph idx="1"/>
          </p:nvPr>
        </p:nvSpPr>
        <p:spPr>
          <a:xfrm>
            <a:off x="533400" y="1143000"/>
            <a:ext cx="8229600" cy="4572000"/>
          </a:xfrm>
        </p:spPr>
        <p:txBody>
          <a:bodyPr>
            <a:normAutofit fontScale="92500"/>
          </a:bodyPr>
          <a:lstStyle/>
          <a:p>
            <a:pPr marL="0" indent="0">
              <a:lnSpc>
                <a:spcPct val="120000"/>
              </a:lnSpc>
              <a:buNone/>
            </a:pPr>
            <a:r>
              <a:rPr lang="en-US" sz="2800" dirty="0"/>
              <a:t>The appellant has the right to appeal the written order by filing a petition for judicial review in the Second Judicial District Court for the State of Nevada within 25 days from the date the order is mailed to the appellant.  Per WCC Section 110.910.15(</a:t>
            </a:r>
            <a:r>
              <a:rPr lang="en-US" sz="2800" dirty="0" err="1"/>
              <a:t>i</a:t>
            </a:r>
            <a:r>
              <a:rPr lang="en-US" sz="2800" dirty="0"/>
              <a:t>)(6), when a petition for judicial review is filed, the court rules shall govern the proceeding and the requested judicial review is in lieu of an appeal to the Board of County Commissioners as authorized by NRS 278.310(3)(b).</a:t>
            </a:r>
            <a:endParaRPr lang="en-US" sz="2700" dirty="0"/>
          </a:p>
        </p:txBody>
      </p:sp>
    </p:spTree>
    <p:extLst>
      <p:ext uri="{BB962C8B-B14F-4D97-AF65-F5344CB8AC3E}">
        <p14:creationId xmlns:p14="http://schemas.microsoft.com/office/powerpoint/2010/main" val="1457964659"/>
      </p:ext>
    </p:extLst>
  </p:cSld>
  <p:clrMapOvr>
    <a:masterClrMapping/>
  </p:clrMapOvr>
  <p:timing>
    <p:tnLst>
      <p:par>
        <p:cTn id="1" dur="indefinite" restart="never" nodeType="tmRoot"/>
      </p:par>
    </p:tnLst>
  </p:timing>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2200D7ED-6620-45A0-9F13-862FEFE886A3}">
  <ds:schemaRefs>
    <ds:schemaRef ds:uri="http://schemas.microsoft.com/sharepoint/v3"/>
    <ds:schemaRef ds:uri="http://purl.org/dc/terms/"/>
    <ds:schemaRef ds:uri="CEA9126C-A9B1-4F4A-855C-DD0F845697D2"/>
    <ds:schemaRef ds:uri="http://schemas.microsoft.com/office/2006/documentManagement/types"/>
    <ds:schemaRef ds:uri="http://schemas.microsoft.com/office/infopath/2007/PartnerControls"/>
    <ds:schemaRef ds:uri="http://schemas.openxmlformats.org/package/2006/metadata/core-properties"/>
    <ds:schemaRef ds:uri="a94d8b85-37e1-4d17-8d55-8b7d207932bb"/>
    <ds:schemaRef ds:uri="http://purl.org/dc/elements/1.1/"/>
    <ds:schemaRef ds:uri="http://schemas.microsoft.com/office/2006/metadata/properties"/>
    <ds:schemaRef ds:uri="http://schemas.microsoft.com/sharepoint/v3/field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3046</TotalTime>
  <Words>959</Words>
  <Application>Microsoft Office PowerPoint</Application>
  <PresentationFormat>On-screen Show (4:3)</PresentationFormat>
  <Paragraphs>60</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PowerPoint_Template_2015</vt:lpstr>
      <vt:lpstr>Washoe County Board of Adjustment</vt:lpstr>
      <vt:lpstr>Request</vt:lpstr>
      <vt:lpstr>PowerPoint Presentation</vt:lpstr>
      <vt:lpstr>Enforcement Background</vt:lpstr>
      <vt:lpstr>Background/Overview</vt:lpstr>
      <vt:lpstr>Background</vt:lpstr>
      <vt:lpstr>Background</vt:lpstr>
      <vt:lpstr>Background/Overview</vt:lpstr>
      <vt:lpstr>Background/Overview</vt:lpstr>
      <vt:lpstr>Background/Overview</vt:lpstr>
      <vt:lpstr>Background/Overview</vt:lpstr>
      <vt:lpstr>Background/Overview</vt:lpstr>
      <vt:lpstr>Analysis</vt:lpstr>
      <vt:lpstr>Analysis</vt:lpstr>
      <vt:lpstr>Analysis</vt:lpstr>
      <vt:lpstr>Analysis</vt:lpstr>
      <vt:lpstr>Public Notice and CAB</vt:lpstr>
      <vt:lpstr>Reviewing Agencies</vt:lpstr>
      <vt:lpstr>Findings</vt:lpstr>
      <vt:lpstr>Possible Motion</vt:lpstr>
      <vt:lpstr>Appeal Process</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Julee Olander</cp:lastModifiedBy>
  <cp:revision>143</cp:revision>
  <cp:lastPrinted>2014-10-07T22:54:33Z</cp:lastPrinted>
  <dcterms:created xsi:type="dcterms:W3CDTF">2015-09-25T21:46:02Z</dcterms:created>
  <dcterms:modified xsi:type="dcterms:W3CDTF">2019-02-07T20:31:56Z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